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0" r:id="rId7"/>
    <p:sldId id="277" r:id="rId8"/>
    <p:sldId id="276" r:id="rId9"/>
    <p:sldId id="279" r:id="rId10"/>
    <p:sldId id="281" r:id="rId11"/>
    <p:sldId id="282" r:id="rId12"/>
    <p:sldId id="283" r:id="rId13"/>
    <p:sldId id="265" r:id="rId14"/>
    <p:sldId id="280" r:id="rId15"/>
    <p:sldId id="284" r:id="rId16"/>
    <p:sldId id="266" r:id="rId17"/>
    <p:sldId id="286" r:id="rId18"/>
    <p:sldId id="297" r:id="rId19"/>
    <p:sldId id="287" r:id="rId20"/>
    <p:sldId id="294" r:id="rId21"/>
    <p:sldId id="298" r:id="rId22"/>
    <p:sldId id="301" r:id="rId23"/>
    <p:sldId id="305" r:id="rId24"/>
    <p:sldId id="303" r:id="rId25"/>
    <p:sldId id="296" r:id="rId26"/>
    <p:sldId id="289" r:id="rId27"/>
    <p:sldId id="290" r:id="rId28"/>
    <p:sldId id="299" r:id="rId29"/>
    <p:sldId id="291" r:id="rId30"/>
    <p:sldId id="300" r:id="rId31"/>
    <p:sldId id="304" r:id="rId32"/>
    <p:sldId id="293" r:id="rId33"/>
    <p:sldId id="267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1" autoAdjust="0"/>
    <p:restoredTop sz="94801" autoAdjust="0"/>
  </p:normalViewPr>
  <p:slideViewPr>
    <p:cSldViewPr snapToGrid="0">
      <p:cViewPr>
        <p:scale>
          <a:sx n="105" d="100"/>
          <a:sy n="105" d="100"/>
        </p:scale>
        <p:origin x="-1164" y="-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413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5692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031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27705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575404"/>
            <a:ext cx="9857014" cy="62160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r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038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0"/>
            <a:ext cx="9779183" cy="1706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1785669"/>
            <a:ext cx="9779182" cy="4278702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927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EBCFC05-28F2-ED12-5DAE-0D1A11FE8A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6813" y="2023984"/>
            <a:ext cx="4664075" cy="4690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="" xmlns:a16="http://schemas.microsoft.com/office/drawing/2014/main" id="{1487DE67-2E54-8713-8739-3604335870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3235" y="2023984"/>
            <a:ext cx="4664075" cy="4690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191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9F46B00-4AE8-52A2-6926-FC2F5DD1FA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 rot="5400000" flipH="1">
              <a:off x="11258144" y="5924144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794B347-3274-3D51-85DF-420355004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6813" y="2020329"/>
            <a:ext cx="3219450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="" xmlns:a16="http://schemas.microsoft.com/office/drawing/2014/main" id="{DAAFFF32-276A-0586-D4FD-02CA694F31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787" y="2020329"/>
            <a:ext cx="3173279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FDD55F25-7BEF-26A6-157A-97540EC739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0082" y="2018581"/>
            <a:ext cx="3173279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697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57414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D71EB95-DE30-3F1F-F9EC-DA4858055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4826" y="1071418"/>
            <a:ext cx="7342348" cy="3423380"/>
          </a:xfr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837" y="1071418"/>
            <a:ext cx="1364297" cy="1740788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19153" y="3295278"/>
            <a:ext cx="1364297" cy="1690799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2389" y="4599720"/>
            <a:ext cx="3511550" cy="85364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8C225EC-F6EF-1144-834A-F0B91974AA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9F76E36-451C-4A7D-4E26-8AB78D34D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57012" y="-1664"/>
            <a:ext cx="2334989" cy="6859664"/>
            <a:chOff x="9857012" y="-1664"/>
            <a:chExt cx="2334989" cy="6859664"/>
          </a:xfrm>
        </p:grpSpPr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AAB3BC7E-B34F-EF47-B125-1574C5484E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 flipV="1">
              <a:off x="9499940" y="355410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7CBC82D0-4F72-C649-8B7F-D4B087957B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10866436" y="1879977"/>
              <a:ext cx="1325563" cy="1325563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9383F23A-D872-2A4C-B386-A9D269BE69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024507" y="-1664"/>
              <a:ext cx="1167494" cy="1881641"/>
            </a:xfrm>
            <a:custGeom>
              <a:avLst/>
              <a:gdLst>
                <a:gd name="connsiteX0" fmla="*/ 1167473 w 1167494"/>
                <a:gd name="connsiteY0" fmla="*/ 0 h 1881641"/>
                <a:gd name="connsiteX1" fmla="*/ 1167493 w 1167494"/>
                <a:gd name="connsiteY1" fmla="*/ 0 h 1881641"/>
                <a:gd name="connsiteX2" fmla="*/ 1167493 w 1167494"/>
                <a:gd name="connsiteY2" fmla="*/ 714148 h 1881641"/>
                <a:gd name="connsiteX3" fmla="*/ 1166666 w 1167494"/>
                <a:gd name="connsiteY3" fmla="*/ 730534 h 1881641"/>
                <a:gd name="connsiteX4" fmla="*/ 1167494 w 1167494"/>
                <a:gd name="connsiteY4" fmla="*/ 730534 h 1881641"/>
                <a:gd name="connsiteX5" fmla="*/ 1167494 w 1167494"/>
                <a:gd name="connsiteY5" fmla="*/ 1378059 h 1881641"/>
                <a:gd name="connsiteX6" fmla="*/ 1167493 w 1167494"/>
                <a:gd name="connsiteY6" fmla="*/ 1378059 h 1881641"/>
                <a:gd name="connsiteX7" fmla="*/ 1167493 w 1167494"/>
                <a:gd name="connsiteY7" fmla="*/ 1881641 h 1881641"/>
                <a:gd name="connsiteX8" fmla="*/ 0 w 1167494"/>
                <a:gd name="connsiteY8" fmla="*/ 1881641 h 1881641"/>
                <a:gd name="connsiteX9" fmla="*/ 0 w 1167494"/>
                <a:gd name="connsiteY9" fmla="*/ 1234116 h 1881641"/>
                <a:gd name="connsiteX10" fmla="*/ 0 w 1167494"/>
                <a:gd name="connsiteY10" fmla="*/ 1167492 h 1881641"/>
                <a:gd name="connsiteX11" fmla="*/ 1048124 w 1167494"/>
                <a:gd name="connsiteY11" fmla="*/ 6027 h 18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7494" h="1881641">
                  <a:moveTo>
                    <a:pt x="1167473" y="0"/>
                  </a:moveTo>
                  <a:lnTo>
                    <a:pt x="1167493" y="0"/>
                  </a:lnTo>
                  <a:lnTo>
                    <a:pt x="1167493" y="714148"/>
                  </a:lnTo>
                  <a:lnTo>
                    <a:pt x="1166666" y="730534"/>
                  </a:lnTo>
                  <a:lnTo>
                    <a:pt x="1167494" y="730534"/>
                  </a:lnTo>
                  <a:lnTo>
                    <a:pt x="1167494" y="1378059"/>
                  </a:lnTo>
                  <a:lnTo>
                    <a:pt x="1167493" y="1378059"/>
                  </a:lnTo>
                  <a:lnTo>
                    <a:pt x="1167493" y="1881641"/>
                  </a:lnTo>
                  <a:lnTo>
                    <a:pt x="0" y="1881641"/>
                  </a:lnTo>
                  <a:lnTo>
                    <a:pt x="0" y="1234116"/>
                  </a:lnTo>
                  <a:lnTo>
                    <a:pt x="0" y="1167492"/>
                  </a:lnTo>
                  <a:cubicBezTo>
                    <a:pt x="0" y="563002"/>
                    <a:pt x="459408" y="65814"/>
                    <a:pt x="1048124" y="602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9221FFDB-AAE2-5943-97A1-82D66AE0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334091" y="2737752"/>
              <a:ext cx="1380830" cy="13808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2E58EEF7-63CA-A845-BAC4-9D3BE0591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 flipH="1">
              <a:off x="10667432" y="5333432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757A4624-D8ED-2E4B-AF8C-00DFA6A72D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9857012" y="3651505"/>
              <a:ext cx="1325563" cy="1325563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DF312EF8-91BE-5946-BE31-8CFE107A2F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9857013" y="4976359"/>
              <a:ext cx="1167494" cy="1881641"/>
            </a:xfrm>
            <a:custGeom>
              <a:avLst/>
              <a:gdLst>
                <a:gd name="connsiteX0" fmla="*/ 1167473 w 1167494"/>
                <a:gd name="connsiteY0" fmla="*/ 0 h 1881641"/>
                <a:gd name="connsiteX1" fmla="*/ 1167493 w 1167494"/>
                <a:gd name="connsiteY1" fmla="*/ 0 h 1881641"/>
                <a:gd name="connsiteX2" fmla="*/ 1167493 w 1167494"/>
                <a:gd name="connsiteY2" fmla="*/ 714148 h 1881641"/>
                <a:gd name="connsiteX3" fmla="*/ 1166666 w 1167494"/>
                <a:gd name="connsiteY3" fmla="*/ 730534 h 1881641"/>
                <a:gd name="connsiteX4" fmla="*/ 1167494 w 1167494"/>
                <a:gd name="connsiteY4" fmla="*/ 730534 h 1881641"/>
                <a:gd name="connsiteX5" fmla="*/ 1167494 w 1167494"/>
                <a:gd name="connsiteY5" fmla="*/ 1378059 h 1881641"/>
                <a:gd name="connsiteX6" fmla="*/ 1167493 w 1167494"/>
                <a:gd name="connsiteY6" fmla="*/ 1378059 h 1881641"/>
                <a:gd name="connsiteX7" fmla="*/ 1167493 w 1167494"/>
                <a:gd name="connsiteY7" fmla="*/ 1881641 h 1881641"/>
                <a:gd name="connsiteX8" fmla="*/ 0 w 1167494"/>
                <a:gd name="connsiteY8" fmla="*/ 1881641 h 1881641"/>
                <a:gd name="connsiteX9" fmla="*/ 0 w 1167494"/>
                <a:gd name="connsiteY9" fmla="*/ 1234116 h 1881641"/>
                <a:gd name="connsiteX10" fmla="*/ 0 w 1167494"/>
                <a:gd name="connsiteY10" fmla="*/ 1167492 h 1881641"/>
                <a:gd name="connsiteX11" fmla="*/ 1048124 w 1167494"/>
                <a:gd name="connsiteY11" fmla="*/ 6027 h 18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7494" h="1881641">
                  <a:moveTo>
                    <a:pt x="1167473" y="0"/>
                  </a:moveTo>
                  <a:lnTo>
                    <a:pt x="1167493" y="0"/>
                  </a:lnTo>
                  <a:lnTo>
                    <a:pt x="1167493" y="714148"/>
                  </a:lnTo>
                  <a:lnTo>
                    <a:pt x="1166666" y="730534"/>
                  </a:lnTo>
                  <a:lnTo>
                    <a:pt x="1167494" y="730534"/>
                  </a:lnTo>
                  <a:lnTo>
                    <a:pt x="1167494" y="1378059"/>
                  </a:lnTo>
                  <a:lnTo>
                    <a:pt x="1167493" y="1378059"/>
                  </a:lnTo>
                  <a:lnTo>
                    <a:pt x="1167493" y="1881641"/>
                  </a:lnTo>
                  <a:lnTo>
                    <a:pt x="0" y="1881641"/>
                  </a:lnTo>
                  <a:lnTo>
                    <a:pt x="0" y="1234116"/>
                  </a:lnTo>
                  <a:lnTo>
                    <a:pt x="0" y="1167492"/>
                  </a:lnTo>
                  <a:cubicBezTo>
                    <a:pt x="0" y="563002"/>
                    <a:pt x="459408" y="65814"/>
                    <a:pt x="1048124" y="602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136526"/>
            <a:ext cx="8401624" cy="1570038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=""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227758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5"/>
            <a:ext cx="2281237" cy="62118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=""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=""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223923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=""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0"/>
            <a:ext cx="2281237" cy="62118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=""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=""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300151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=""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8"/>
            <a:ext cx="2281237" cy="57147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=""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=""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300151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=""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8"/>
            <a:ext cx="2281237" cy="57147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=""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71021"/>
            <a:ext cx="10678142" cy="1635542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0429" y="2068734"/>
            <a:ext cx="904987" cy="90564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=""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=""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=""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=""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=""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=""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=""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=""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=""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=""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=""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=""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=""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=""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=""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=""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=""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=""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=""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=""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=""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=""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=""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=""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7" r:id="rId10"/>
    <p:sldLayoutId id="2147483663" r:id="rId11"/>
    <p:sldLayoutId id="2147483664" r:id="rId12"/>
    <p:sldLayoutId id="2147483665" r:id="rId13"/>
    <p:sldLayoutId id="214748366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609155"/>
            <a:ext cx="7096933" cy="3277050"/>
          </a:xfrm>
        </p:spPr>
        <p:txBody>
          <a:bodyPr/>
          <a:lstStyle/>
          <a:p>
            <a:r>
              <a:rPr lang="en-US" sz="4600" dirty="0"/>
              <a:t>Korean Main Content Extraction Application using </a:t>
            </a:r>
            <a:r>
              <a:rPr lang="en-US" sz="4600" dirty="0" err="1"/>
              <a:t>Boilernet</a:t>
            </a:r>
            <a:r>
              <a:rPr lang="en-US" sz="4600" dirty="0"/>
              <a:t/>
            </a:r>
            <a:br>
              <a:rPr lang="en-US" sz="4600" dirty="0"/>
            </a:b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575404"/>
            <a:ext cx="9857014" cy="621603"/>
          </a:xfrm>
        </p:spPr>
        <p:txBody>
          <a:bodyPr/>
          <a:lstStyle/>
          <a:p>
            <a:r>
              <a:rPr lang="en-US" altLang="ko-KR" dirty="0"/>
              <a:t>Lee Jae </a:t>
            </a:r>
            <a:r>
              <a:rPr lang="en-US" altLang="ko-KR" dirty="0" err="1"/>
              <a:t>Wook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Son Seung Il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813" y="2023984"/>
            <a:ext cx="4664075" cy="469051"/>
          </a:xfrm>
        </p:spPr>
        <p:txBody>
          <a:bodyPr/>
          <a:lstStyle/>
          <a:p>
            <a:r>
              <a:rPr lang="en-US" b="1" dirty="0" err="1"/>
              <a:t>Boilernet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Replacing LSTM to a different model (such as BERT, KrBERT, KoBERT) that is more advantageous with Korean datasets </a:t>
            </a:r>
            <a:r>
              <a:rPr lang="x-none" dirty="0">
                <a:sym typeface="Wingdings" pitchFamily="2" charset="2"/>
              </a:rPr>
              <a:t> original goal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</a:t>
            </a:r>
            <a:r>
              <a:rPr lang="x-none" dirty="0">
                <a:sym typeface="Wingdings" pitchFamily="2" charset="2"/>
              </a:rPr>
              <a:t>owever, low amount of datasets caused low accuracies and 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>
                <a:sym typeface="Wingdings" pitchFamily="2" charset="2"/>
              </a:rPr>
              <a:t>Embeddings after the Boilernet have unique feature vectors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>
                <a:sym typeface="Wingdings" pitchFamily="2" charset="2"/>
              </a:rPr>
              <a:t>Data with feature vectors not abundant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x-none" dirty="0">
              <a:sym typeface="Wingdings" pitchFamily="2" charset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235" y="2023984"/>
            <a:ext cx="4664075" cy="469051"/>
          </a:xfrm>
        </p:spPr>
        <p:txBody>
          <a:bodyPr/>
          <a:lstStyle/>
          <a:p>
            <a:r>
              <a:rPr lang="x-none" b="1" dirty="0">
                <a:sym typeface="Wingdings" pitchFamily="2" charset="2"/>
              </a:rPr>
              <a:t>Idea for improvement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dirty="0">
                <a:sym typeface="Wingdings" pitchFamily="2" charset="2"/>
              </a:rPr>
              <a:t>How to train larger corpus sizes with a pre-trained model?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CDE311C-003A-473C-F6FA-12D7BD429BB4}"/>
              </a:ext>
            </a:extLst>
          </p:cNvPr>
          <p:cNvSpPr/>
          <p:nvPr/>
        </p:nvSpPr>
        <p:spPr>
          <a:xfrm>
            <a:off x="7472856" y="3279228"/>
            <a:ext cx="2511972" cy="25750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Corpus for BERT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931F0F1-0847-2F4E-D9DE-3D0EA9DD23AF}"/>
              </a:ext>
            </a:extLst>
          </p:cNvPr>
          <p:cNvSpPr/>
          <p:nvPr/>
        </p:nvSpPr>
        <p:spPr>
          <a:xfrm>
            <a:off x="8240110" y="3279228"/>
            <a:ext cx="1744718" cy="55704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Boilernet’s</a:t>
            </a:r>
            <a:r>
              <a:rPr lang="en-US" dirty="0"/>
              <a:t> feature vector</a:t>
            </a:r>
            <a:endParaRPr lang="x-none" dirty="0"/>
          </a:p>
        </p:txBody>
      </p:sp>
      <p:sp>
        <p:nvSpPr>
          <p:cNvPr id="11" name="Down Arrow 10">
            <a:extLst>
              <a:ext uri="{FF2B5EF4-FFF2-40B4-BE49-F238E27FC236}">
                <a16:creationId xmlns="" xmlns:a16="http://schemas.microsoft.com/office/drawing/2014/main" id="{FD1FA71D-E953-FE5B-45AF-48237B667A24}"/>
              </a:ext>
            </a:extLst>
          </p:cNvPr>
          <p:cNvSpPr/>
          <p:nvPr/>
        </p:nvSpPr>
        <p:spPr>
          <a:xfrm>
            <a:off x="8912774" y="3942509"/>
            <a:ext cx="236482" cy="4508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Left Arrow 11">
            <a:extLst>
              <a:ext uri="{FF2B5EF4-FFF2-40B4-BE49-F238E27FC236}">
                <a16:creationId xmlns="" xmlns:a16="http://schemas.microsoft.com/office/drawing/2014/main" id="{CE38819E-EE75-BA08-A118-0A3377114B7B}"/>
              </a:ext>
            </a:extLst>
          </p:cNvPr>
          <p:cNvSpPr/>
          <p:nvPr/>
        </p:nvSpPr>
        <p:spPr>
          <a:xfrm>
            <a:off x="7672552" y="3429000"/>
            <a:ext cx="480848" cy="2465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56311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70C465-0E3C-0166-01DE-18191BE3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Transfer Learning</a:t>
            </a:r>
          </a:p>
        </p:txBody>
      </p:sp>
      <p:pic>
        <p:nvPicPr>
          <p:cNvPr id="7" name="Content Placeholder 6" descr="A diagram of a model&#10;&#10;Description automatically generated">
            <a:extLst>
              <a:ext uri="{FF2B5EF4-FFF2-40B4-BE49-F238E27FC236}">
                <a16:creationId xmlns="" xmlns:a16="http://schemas.microsoft.com/office/drawing/2014/main" id="{52C27110-6227-0AC0-57A8-2DFC1694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953" y="2177335"/>
            <a:ext cx="6664157" cy="2758221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4320EC-45CF-AB82-0C26-8DA65E8F4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E307216-2C0C-4ACF-DF16-89D804B15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8E4CAD92-F9A0-296C-621F-58CD47E15A7F}"/>
              </a:ext>
            </a:extLst>
          </p:cNvPr>
          <p:cNvSpPr txBox="1">
            <a:spLocks/>
          </p:cNvSpPr>
          <p:nvPr/>
        </p:nvSpPr>
        <p:spPr>
          <a:xfrm>
            <a:off x="7195110" y="2177335"/>
            <a:ext cx="4663440" cy="282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>
                <a:sym typeface="Wingdings" pitchFamily="2" charset="2"/>
              </a:rPr>
              <a:t>Already applied to NLP in various ways!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555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DD94D9-ABC7-C571-9FBB-02747FA0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EA33F7-F363-0705-0AFB-79AF885F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542" y="1907060"/>
            <a:ext cx="9779182" cy="33668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Inspired by the Adversarial Learning </a:t>
            </a:r>
            <a:r>
              <a:rPr lang="x-none" b="1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296393-A56A-936B-1A20-D38D2398D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7B2E5F-67F9-E7F5-E45F-B47ECF510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diagram of a sample&#10;&#10;Description automatically generated">
            <a:extLst>
              <a:ext uri="{FF2B5EF4-FFF2-40B4-BE49-F238E27FC236}">
                <a16:creationId xmlns="" xmlns:a16="http://schemas.microsoft.com/office/drawing/2014/main" id="{3E22C833-6D87-CD89-004F-07D24F07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8" y="2463355"/>
            <a:ext cx="5704424" cy="2343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18FFCC8-BE61-A7AD-121D-6B2974F4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6" y="5080081"/>
            <a:ext cx="5336628" cy="566799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="" xmlns:a16="http://schemas.microsoft.com/office/drawing/2014/main" id="{A994C771-D8C8-A677-A3C6-7708A12B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858" y="4132221"/>
            <a:ext cx="3707015" cy="2462517"/>
          </a:xfrm>
          <a:prstGeom prst="rect">
            <a:avLst/>
          </a:prstGeom>
        </p:spPr>
      </p:pic>
      <p:pic>
        <p:nvPicPr>
          <p:cNvPr id="14" name="Picture 13" descr="A close-up of a card&#10;&#10;Description automatically generated">
            <a:extLst>
              <a:ext uri="{FF2B5EF4-FFF2-40B4-BE49-F238E27FC236}">
                <a16:creationId xmlns="" xmlns:a16="http://schemas.microsoft.com/office/drawing/2014/main" id="{1E8E3847-D8C6-2DFC-1A3A-4ABF4C00A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538" y="2463355"/>
            <a:ext cx="5542771" cy="1576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195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39DA609-2FAC-9B9A-233D-798FF152CB57}"/>
              </a:ext>
            </a:extLst>
          </p:cNvPr>
          <p:cNvSpPr/>
          <p:nvPr/>
        </p:nvSpPr>
        <p:spPr>
          <a:xfrm>
            <a:off x="2681257" y="3429000"/>
            <a:ext cx="1539555" cy="14320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  <a:endParaRPr lang="x-none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D70FDDD-4D7F-6B64-2C30-9F11A24F8C15}"/>
              </a:ext>
            </a:extLst>
          </p:cNvPr>
          <p:cNvSpPr/>
          <p:nvPr/>
        </p:nvSpPr>
        <p:spPr>
          <a:xfrm>
            <a:off x="2669945" y="1736308"/>
            <a:ext cx="1539555" cy="14320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Estimator</a:t>
            </a:r>
            <a:br>
              <a:rPr lang="x-none" dirty="0"/>
            </a:br>
            <a:r>
              <a:rPr lang="x-none" dirty="0"/>
              <a:t>(Pre-trained</a:t>
            </a:r>
            <a:br>
              <a:rPr lang="x-none" dirty="0"/>
            </a:br>
            <a:r>
              <a:rPr lang="x-none" dirty="0"/>
              <a:t>Boilernet)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6B82F16-65B3-5C15-1763-2B499481D738}"/>
              </a:ext>
            </a:extLst>
          </p:cNvPr>
          <p:cNvSpPr/>
          <p:nvPr/>
        </p:nvSpPr>
        <p:spPr>
          <a:xfrm>
            <a:off x="3268822" y="5210510"/>
            <a:ext cx="1539555" cy="14320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  <a:endParaRPr lang="x-none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C6BEC6E-18D9-EE36-516B-20297D800A13}"/>
              </a:ext>
            </a:extLst>
          </p:cNvPr>
          <p:cNvSpPr/>
          <p:nvPr/>
        </p:nvSpPr>
        <p:spPr>
          <a:xfrm>
            <a:off x="498403" y="1764266"/>
            <a:ext cx="1487424" cy="30967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Unlabeled</a:t>
            </a:r>
            <a:br>
              <a:rPr lang="x-none" dirty="0"/>
            </a:br>
            <a:r>
              <a:rPr lang="x-none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7653438-E4C7-0063-0E83-6EDADB185EDD}"/>
              </a:ext>
            </a:extLst>
          </p:cNvPr>
          <p:cNvSpPr/>
          <p:nvPr/>
        </p:nvSpPr>
        <p:spPr>
          <a:xfrm>
            <a:off x="5437632" y="1736308"/>
            <a:ext cx="1511808" cy="14320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Prediction 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27EA61D-5D32-FEBB-1A58-755F5AAB1F92}"/>
              </a:ext>
            </a:extLst>
          </p:cNvPr>
          <p:cNvSpPr/>
          <p:nvPr/>
        </p:nvSpPr>
        <p:spPr>
          <a:xfrm>
            <a:off x="5437632" y="3454545"/>
            <a:ext cx="1621536" cy="2667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dirty="0"/>
              <a:t>Sentence Embeddings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FD845363-473B-FBA5-C6DA-C5AF0CD8A328}"/>
              </a:ext>
            </a:extLst>
          </p:cNvPr>
          <p:cNvSpPr/>
          <p:nvPr/>
        </p:nvSpPr>
        <p:spPr>
          <a:xfrm>
            <a:off x="2145792" y="2422580"/>
            <a:ext cx="438912" cy="21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E12CBE55-447C-4974-B50D-5F1060AEDDE6}"/>
              </a:ext>
            </a:extLst>
          </p:cNvPr>
          <p:cNvSpPr/>
          <p:nvPr/>
        </p:nvSpPr>
        <p:spPr>
          <a:xfrm>
            <a:off x="2145301" y="3901831"/>
            <a:ext cx="438912" cy="21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BA022DEC-2D5D-41F0-1556-3ACDE6B808CC}"/>
              </a:ext>
            </a:extLst>
          </p:cNvPr>
          <p:cNvSpPr/>
          <p:nvPr/>
        </p:nvSpPr>
        <p:spPr>
          <a:xfrm>
            <a:off x="4539761" y="3926010"/>
            <a:ext cx="438912" cy="21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CED8144C-2C5B-DB4C-A9D6-96A9B1AB8EBD}"/>
              </a:ext>
            </a:extLst>
          </p:cNvPr>
          <p:cNvSpPr/>
          <p:nvPr/>
        </p:nvSpPr>
        <p:spPr>
          <a:xfrm>
            <a:off x="4903548" y="5378147"/>
            <a:ext cx="438912" cy="21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Right Arrow 12">
            <a:extLst>
              <a:ext uri="{FF2B5EF4-FFF2-40B4-BE49-F238E27FC236}">
                <a16:creationId xmlns="" xmlns:a16="http://schemas.microsoft.com/office/drawing/2014/main" id="{186350C2-4A3E-34EB-DFAD-DD9D68518286}"/>
              </a:ext>
            </a:extLst>
          </p:cNvPr>
          <p:cNvSpPr/>
          <p:nvPr/>
        </p:nvSpPr>
        <p:spPr>
          <a:xfrm>
            <a:off x="4539761" y="2390286"/>
            <a:ext cx="438912" cy="21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06A4DE-8311-67DC-8BFE-5BA67D097819}"/>
              </a:ext>
            </a:extLst>
          </p:cNvPr>
          <p:cNvSpPr txBox="1"/>
          <p:nvPr/>
        </p:nvSpPr>
        <p:spPr>
          <a:xfrm>
            <a:off x="7839456" y="1764266"/>
            <a:ext cx="31072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/>
              <a:t>Use prediction labels (feature vectors) as our ground truth for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x-none" dirty="0"/>
              <a:t>inmax L(D,G) </a:t>
            </a:r>
            <a:r>
              <a:rPr lang="x-none" dirty="0">
                <a:sym typeface="Wingdings" pitchFamily="2" charset="2"/>
              </a:rPr>
              <a:t> original</a:t>
            </a:r>
            <a:r>
              <a:rPr lang="x-none" dirty="0"/>
              <a:t/>
            </a:r>
            <a:br>
              <a:rPr lang="x-none" dirty="0"/>
            </a:br>
            <a:r>
              <a:rPr lang="x-none" dirty="0"/>
              <a:t>  D  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x-none" dirty="0"/>
              <a:t>inmin L(D,G) </a:t>
            </a:r>
            <a:r>
              <a:rPr lang="x-none" dirty="0">
                <a:sym typeface="Wingdings" pitchFamily="2" charset="2"/>
              </a:rPr>
              <a:t> revised</a:t>
            </a:r>
            <a:br>
              <a:rPr lang="x-none" dirty="0">
                <a:sym typeface="Wingdings" pitchFamily="2" charset="2"/>
              </a:rPr>
            </a:br>
            <a:r>
              <a:rPr lang="x-none" dirty="0">
                <a:sym typeface="Wingdings" pitchFamily="2" charset="2"/>
              </a:rPr>
              <a:t>  D  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</a:t>
            </a:r>
            <a:r>
              <a:rPr lang="x-none" dirty="0">
                <a:sym typeface="Wingdings" pitchFamily="2" charset="2"/>
              </a:rPr>
              <a:t>onsidering 1 being content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272150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DD94D9-ABC7-C571-9FBB-02747FA0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EA33F7-F363-0705-0AFB-79AF885F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542" y="1907060"/>
            <a:ext cx="9779182" cy="33668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Achieve applying </a:t>
            </a:r>
            <a:r>
              <a:rPr lang="x-none" b="1" dirty="0"/>
              <a:t>BERT</a:t>
            </a:r>
            <a:r>
              <a:rPr lang="x-none" dirty="0"/>
              <a:t> model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Unlabeled data (large size corpus)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Pre-trained </a:t>
            </a:r>
            <a:r>
              <a:rPr lang="en-US" dirty="0" err="1"/>
              <a:t>Boilernet</a:t>
            </a:r>
            <a:endParaRPr lang="x-non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x-non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296393-A56A-936B-1A20-D38D2398D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7B2E5F-67F9-E7F5-E45F-B47ECF510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220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Application?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초기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시각장애인들을 위해 추출된 본문을 음성 변환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하자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선택 이유 </a:t>
            </a:r>
            <a:r>
              <a:rPr lang="en-US" altLang="ko-KR" dirty="0" smtClean="0"/>
              <a:t>:1.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 경험 有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		   2. Android Studio</a:t>
            </a:r>
            <a:r>
              <a:rPr lang="ko-KR" altLang="en-US" dirty="0" smtClean="0"/>
              <a:t>에서 무료로 </a:t>
            </a:r>
            <a:r>
              <a:rPr lang="en-US" altLang="ko-KR" dirty="0" smtClean="0"/>
              <a:t>TTS(Text-to-			      Speech)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C:\Users\손승일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738" y="2050374"/>
            <a:ext cx="5057775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Application</a:t>
            </a:r>
            <a:r>
              <a:rPr lang="en-US" dirty="0" smtClean="0"/>
              <a:t> Modulation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C:\Users\손승일\Desktop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152" y="1972869"/>
            <a:ext cx="7206104" cy="3785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VS Modulation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: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구조와 동작 방식을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코드의 구성 및 역할을 정의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Modulation : </a:t>
            </a:r>
            <a:r>
              <a:rPr lang="ko-KR" altLang="en-US" dirty="0" smtClean="0"/>
              <a:t>코드의 일부에 관한 내용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개별 코드 단위의 구조화</a:t>
            </a:r>
            <a:r>
              <a:rPr lang="en-US" altLang="ko-KR" dirty="0" smtClean="0"/>
              <a:t>)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Frontend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5118" y="1930479"/>
            <a:ext cx="4368113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Model-related</a:t>
            </a:r>
          </a:p>
          <a:p>
            <a:r>
              <a:rPr lang="en-US" dirty="0"/>
              <a:t>Areas of growth (Model)</a:t>
            </a:r>
            <a:br>
              <a:rPr lang="en-US" dirty="0"/>
            </a:br>
            <a:r>
              <a:rPr lang="en-US" dirty="0"/>
              <a:t>Application-related</a:t>
            </a:r>
            <a:br>
              <a:rPr lang="en-US" dirty="0"/>
            </a:br>
            <a:r>
              <a:rPr lang="en-US" dirty="0"/>
              <a:t>Areas of growth (App)</a:t>
            </a:r>
            <a:br>
              <a:rPr lang="en-US" dirty="0"/>
            </a:br>
            <a:r>
              <a:rPr lang="en-US" dirty="0"/>
              <a:t>Testing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Plan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 Structure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230" y="1828798"/>
            <a:ext cx="5159721" cy="435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plan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Application flow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첫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입력이 들어오면 </a:t>
            </a:r>
            <a:r>
              <a:rPr lang="en-US" altLang="ko-KR" dirty="0" err="1" smtClean="0"/>
              <a:t>textblock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 대한 확인을 한 후에 올바른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이면 서버에 연결해서 서버에 있는 </a:t>
            </a:r>
            <a:r>
              <a:rPr lang="en-US" altLang="ko-KR" dirty="0" smtClean="0"/>
              <a:t>python script </a:t>
            </a:r>
            <a:r>
              <a:rPr lang="ko-KR" altLang="en-US" dirty="0" smtClean="0"/>
              <a:t>파일 실행함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결과로 생긴 </a:t>
            </a:r>
            <a:r>
              <a:rPr lang="en-US" altLang="ko-KR" dirty="0" smtClean="0"/>
              <a:t>txt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내부에 있는 </a:t>
            </a:r>
            <a:r>
              <a:rPr lang="en-US" altLang="ko-KR" dirty="0" smtClean="0"/>
              <a:t>asset </a:t>
            </a:r>
            <a:r>
              <a:rPr lang="ko-KR" altLang="en-US" dirty="0" smtClean="0"/>
              <a:t>폴더 안에 저장시키고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생성된 </a:t>
            </a:r>
            <a:r>
              <a:rPr lang="en-US" altLang="ko-KR" dirty="0" smtClean="0"/>
              <a:t>txt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Asset Manager</a:t>
            </a:r>
            <a:r>
              <a:rPr lang="ko-KR" altLang="en-US" dirty="0" smtClean="0"/>
              <a:t>로 접근해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기능들 사용 가능하게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did(app)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지금까지 한 것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구조 설계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디자인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기능 구현</a:t>
            </a:r>
            <a:endParaRPr lang="en-US" altLang="ko-KR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done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음성 인식</a:t>
            </a:r>
            <a:endParaRPr lang="en-US" altLang="ko-KR" dirty="0" smtClean="0"/>
          </a:p>
          <a:p>
            <a:pPr marL="514350" indent="-514350"/>
            <a:r>
              <a:rPr lang="en-US" dirty="0" smtClean="0"/>
              <a:t>	-&gt; error</a:t>
            </a:r>
            <a:r>
              <a:rPr lang="ko-KR" altLang="en-US" dirty="0" smtClean="0"/>
              <a:t>가 계속 발생</a:t>
            </a:r>
            <a:endParaRPr lang="en-US" altLang="ko-KR" dirty="0" smtClean="0"/>
          </a:p>
          <a:p>
            <a:pPr marL="514350" indent="-514350"/>
            <a:r>
              <a:rPr lang="en-US" dirty="0" smtClean="0"/>
              <a:t>	-&gt; </a:t>
            </a:r>
            <a:r>
              <a:rPr lang="ko-KR" altLang="en-US" dirty="0" smtClean="0"/>
              <a:t>원인 파악 위해 코드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	</a:t>
            </a:r>
          </a:p>
          <a:p>
            <a:pPr marL="514350" indent="-514350"/>
            <a:r>
              <a:rPr lang="en-US" altLang="ko-KR" dirty="0" smtClean="0"/>
              <a:t>	-&gt; </a:t>
            </a:r>
            <a:r>
              <a:rPr lang="ko-KR" altLang="en-US" dirty="0" smtClean="0"/>
              <a:t>권한 부족이라는 에러 확인 후 </a:t>
            </a:r>
            <a:endParaRPr lang="en-US" altLang="ko-KR" dirty="0" smtClean="0"/>
          </a:p>
          <a:p>
            <a:pPr marL="514350" indent="-514350"/>
            <a:r>
              <a:rPr lang="en-US" altLang="ko-KR" dirty="0" smtClean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수정 완료</a:t>
            </a:r>
            <a:endParaRPr lang="en-US" altLang="ko-KR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098" name="Picture 2" descr="C:\Users\손승일\Desktop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6100" y="1597030"/>
            <a:ext cx="3864808" cy="4155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have done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ko-KR" altLang="en-US" dirty="0" smtClean="0"/>
              <a:t>서버 연결</a:t>
            </a:r>
            <a:endParaRPr lang="en-US" altLang="ko-KR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api</a:t>
            </a:r>
            <a:r>
              <a:rPr lang="ko-KR" altLang="en-US" dirty="0" smtClean="0"/>
              <a:t>들 공부 </a:t>
            </a:r>
            <a:r>
              <a:rPr lang="en-US" altLang="ko-KR" dirty="0" smtClean="0"/>
              <a:t>-&gt; java script(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), java (</a:t>
            </a:r>
            <a:r>
              <a:rPr lang="en-US" altLang="ko-KR" dirty="0" err="1" smtClean="0"/>
              <a:t>okHttp</a:t>
            </a:r>
            <a:r>
              <a:rPr lang="en-US" altLang="ko-KR" dirty="0" smtClean="0"/>
              <a:t>)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74" name="Picture 2" descr="C:\Users\손승일\Desktop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9314" y="3697145"/>
            <a:ext cx="1266825" cy="1333500"/>
          </a:xfrm>
          <a:prstGeom prst="rect">
            <a:avLst/>
          </a:prstGeom>
          <a:noFill/>
        </p:spPr>
      </p:pic>
      <p:pic>
        <p:nvPicPr>
          <p:cNvPr id="3075" name="Picture 3" descr="C:\Users\손승일\Desktop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2968" y="3060070"/>
            <a:ext cx="3110347" cy="3254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have done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서버연결</a:t>
            </a:r>
            <a:r>
              <a:rPr lang="en-US" altLang="ko-KR" dirty="0" smtClean="0"/>
              <a:t>(cont’d)</a:t>
            </a:r>
          </a:p>
          <a:p>
            <a:r>
              <a:rPr lang="en-US" altLang="ko-KR" dirty="0" smtClean="0"/>
              <a:t>	-&gt; </a:t>
            </a:r>
            <a:r>
              <a:rPr lang="ko-KR" altLang="en-US" dirty="0" smtClean="0"/>
              <a:t>처음에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입력만 하면 앱이 터짐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원인 찾아보기 위해서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사이</a:t>
            </a:r>
            <a:r>
              <a:rPr lang="ko-KR" altLang="en-US" dirty="0" smtClean="0"/>
              <a:t>트</a:t>
            </a:r>
            <a:r>
              <a:rPr lang="ko-KR" altLang="en-US" dirty="0" smtClean="0"/>
              <a:t> 공부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원인 파악 후 해결 완료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뒤에서 이야기 할 </a:t>
            </a:r>
            <a:r>
              <a:rPr lang="en-US" altLang="ko-KR" dirty="0" smtClean="0"/>
              <a:t>		   	     thread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6AA8F-88AD-7ED1-7D25-6B3E5F75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have done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3DEC4-1CE5-9F2B-9550-A3220B95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TTS</a:t>
            </a:r>
            <a:r>
              <a:rPr lang="en-US" dirty="0" err="1" smtClean="0"/>
              <a:t>_pause</a:t>
            </a:r>
            <a:r>
              <a:rPr lang="en-US" dirty="0" smtClean="0"/>
              <a:t>, resume</a:t>
            </a:r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3C57D1-5D43-B0FE-6755-C1F59C6E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9855DB-4066-4B53-AC26-FF45DB125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122" name="Picture 2" descr="C:\Users\손승일\Desktop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97" y="2736190"/>
            <a:ext cx="5748193" cy="2831691"/>
          </a:xfrm>
          <a:prstGeom prst="rect">
            <a:avLst/>
          </a:prstGeom>
          <a:noFill/>
        </p:spPr>
      </p:pic>
      <p:pic>
        <p:nvPicPr>
          <p:cNvPr id="5123" name="Picture 3" descr="C:\Users\손승일\Desktop\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83438" y="2833688"/>
            <a:ext cx="3829050" cy="202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97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have done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TTS_pause</a:t>
            </a:r>
            <a:r>
              <a:rPr lang="en-US" altLang="ko-KR" dirty="0" smtClean="0"/>
              <a:t>, resume(cont’d)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-&gt;txt </a:t>
            </a:r>
            <a:r>
              <a:rPr lang="ko-KR" altLang="en-US" dirty="0" smtClean="0"/>
              <a:t>파일 안에 있는 것들을 문장 단위로도 구분을 해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 단위로도 구분을 해봄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단어 단위로 하니 굉장히 어색함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구분 뒤에 저장하는 방식에 대해서 문제가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altLang="ko-KR" dirty="0" smtClean="0"/>
              <a:t>Difficulties </a:t>
            </a:r>
            <a:r>
              <a:rPr lang="en-US" altLang="ko-KR" dirty="0" smtClean="0"/>
              <a:t>in Making App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813" y="2023984"/>
            <a:ext cx="4664075" cy="469051"/>
          </a:xfrm>
        </p:spPr>
        <p:txBody>
          <a:bodyPr/>
          <a:lstStyle/>
          <a:p>
            <a:r>
              <a:rPr lang="en-US" b="1" dirty="0" smtClean="0"/>
              <a:t>Dealing with Backend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153" y="2600631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altLang="ko-KR" dirty="0" smtClean="0">
                <a:sym typeface="Wingdings" pitchFamily="2" charset="2"/>
              </a:rPr>
              <a:t>	</a:t>
            </a:r>
            <a:r>
              <a:rPr lang="ko-KR" altLang="en-US" dirty="0" err="1" smtClean="0">
                <a:sym typeface="Wingdings" pitchFamily="2" charset="2"/>
              </a:rPr>
              <a:t>앱</a:t>
            </a:r>
            <a:r>
              <a:rPr lang="ko-KR" altLang="en-US" dirty="0" smtClean="0">
                <a:sym typeface="Wingdings" pitchFamily="2" charset="2"/>
              </a:rPr>
              <a:t> 개발에 있어서 </a:t>
            </a:r>
            <a:r>
              <a:rPr lang="en-US" altLang="ko-KR" dirty="0" smtClean="0">
                <a:sym typeface="Wingdings" pitchFamily="2" charset="2"/>
              </a:rPr>
              <a:t>Front</a:t>
            </a:r>
            <a:r>
              <a:rPr lang="ko-KR" altLang="en-US" dirty="0" smtClean="0">
                <a:sym typeface="Wingdings" pitchFamily="2" charset="2"/>
              </a:rPr>
              <a:t>에서 다 처리 할 수 있는 정도의 수준의 앱만 개발해봄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  <a:p>
            <a:pPr marL="457200" indent="-457200"/>
            <a:endParaRPr lang="en-US" dirty="0" smtClean="0">
              <a:sym typeface="Wingdings" pitchFamily="2" charset="2"/>
            </a:endParaRPr>
          </a:p>
          <a:p>
            <a:pPr marL="457200" indent="-457200"/>
            <a:r>
              <a:rPr lang="en-US" dirty="0" smtClean="0">
                <a:sym typeface="Wingdings" pitchFamily="2" charset="2"/>
              </a:rPr>
              <a:t>	</a:t>
            </a:r>
            <a:r>
              <a:rPr lang="ko-KR" altLang="en-US" dirty="0" smtClean="0">
                <a:sym typeface="Wingdings" pitchFamily="2" charset="2"/>
              </a:rPr>
              <a:t>둘 다 </a:t>
            </a:r>
            <a:r>
              <a:rPr lang="en-US" altLang="ko-KR" dirty="0" smtClean="0">
                <a:sym typeface="Wingdings" pitchFamily="2" charset="2"/>
              </a:rPr>
              <a:t>Backend</a:t>
            </a:r>
            <a:r>
              <a:rPr lang="ko-KR" altLang="en-US" dirty="0" smtClean="0">
                <a:sym typeface="Wingdings" pitchFamily="2" charset="2"/>
              </a:rPr>
              <a:t>쪽을 해본 경험이 없어 </a:t>
            </a:r>
            <a:r>
              <a:rPr lang="ko-KR" altLang="en-US" dirty="0" smtClean="0">
                <a:sym typeface="Wingdings" pitchFamily="2" charset="2"/>
              </a:rPr>
              <a:t>서버 생성에</a:t>
            </a:r>
            <a:r>
              <a:rPr lang="ko-KR" altLang="en-US" dirty="0" smtClean="0">
                <a:sym typeface="Wingdings" pitchFamily="2" charset="2"/>
              </a:rPr>
              <a:t> 많은 시행 착오 발</a:t>
            </a:r>
            <a:r>
              <a:rPr lang="ko-KR" altLang="en-US" dirty="0" smtClean="0">
                <a:sym typeface="Wingdings" pitchFamily="2" charset="2"/>
              </a:rPr>
              <a:t>생</a:t>
            </a:r>
            <a:endParaRPr lang="x-none" dirty="0">
              <a:sym typeface="Wingdings" pitchFamily="2" charset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2592" y="2023984"/>
            <a:ext cx="5908765" cy="469051"/>
          </a:xfrm>
        </p:spPr>
        <p:txBody>
          <a:bodyPr/>
          <a:lstStyle/>
          <a:p>
            <a:r>
              <a:rPr lang="en-US" b="1" dirty="0" smtClean="0"/>
              <a:t>UI Thread &amp; Background Thread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4" y="2528203"/>
            <a:ext cx="4934009" cy="2828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smtClean="0"/>
              <a:t>UI Thread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dirty="0" smtClean="0"/>
              <a:t>Background Thread</a:t>
            </a:r>
            <a:r>
              <a:rPr lang="ko-KR" altLang="en-US" dirty="0" smtClean="0"/>
              <a:t>의 정의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AsyncTask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ko-KR" altLang="en-US" dirty="0" smtClean="0"/>
              <a:t>우리가 놓친 부분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문장 단위로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증가시키는 방식을 </a:t>
            </a:r>
            <a:r>
              <a:rPr lang="ko-KR" altLang="en-US" dirty="0" err="1" smtClean="0"/>
              <a:t>채용시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logcat</a:t>
            </a:r>
            <a:r>
              <a:rPr lang="ko-KR" altLang="en-US" dirty="0" smtClean="0"/>
              <a:t>으로 확인한 결과</a:t>
            </a:r>
            <a:r>
              <a:rPr lang="en-US" altLang="ko-KR" dirty="0" smtClean="0"/>
              <a:t>, index</a:t>
            </a:r>
            <a:r>
              <a:rPr lang="ko-KR" altLang="en-US" dirty="0" smtClean="0"/>
              <a:t>를 늘리고 </a:t>
            </a:r>
            <a:r>
              <a:rPr lang="en-US" altLang="ko-KR" dirty="0" smtClean="0"/>
              <a:t>“., ?, !” </a:t>
            </a:r>
            <a:r>
              <a:rPr lang="ko-KR" altLang="en-US" dirty="0" smtClean="0"/>
              <a:t>인식하기 전 문장을 저장 시키는 작업이 </a:t>
            </a:r>
            <a:r>
              <a:rPr lang="en-US" altLang="ko-KR" dirty="0" smtClean="0"/>
              <a:t>UI thread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update </a:t>
            </a:r>
            <a:r>
              <a:rPr lang="ko-KR" altLang="en-US" dirty="0" smtClean="0"/>
              <a:t>주기를 넘어섬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311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Korean Main Content Extraction Application using </a:t>
            </a:r>
            <a:r>
              <a:rPr lang="en-US" altLang="ko-KR" dirty="0" err="1" smtClean="0"/>
              <a:t>Boilernet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1E73AD9-2540-4D3A-E742-E9B9AD8BF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BoilerNet LSTM as the primary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Takes GT2017 (180 raw htmls) as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Embedding after the input, adds feature vectors to label whether the base node of the DOM Tree (HTML) is content or not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4212917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507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5741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>
            <a:normAutofit/>
          </a:bodyPr>
          <a:lstStyle/>
          <a:p>
            <a:r>
              <a:rPr lang="en-US" dirty="0"/>
              <a:t>Lee Jae </a:t>
            </a:r>
            <a:r>
              <a:rPr lang="en-US" dirty="0" err="1"/>
              <a:t>Wook</a:t>
            </a:r>
            <a:endParaRPr lang="en-US" dirty="0"/>
          </a:p>
          <a:p>
            <a:r>
              <a:rPr lang="en-US" dirty="0"/>
              <a:t>Son Seung Il</a:t>
            </a:r>
          </a:p>
        </p:txBody>
      </p:sp>
    </p:spTree>
    <p:extLst>
      <p:ext uri="{BB962C8B-B14F-4D97-AF65-F5344CB8AC3E}">
        <p14:creationId xmlns="" xmlns:p14="http://schemas.microsoft.com/office/powerpoint/2010/main" val="9261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1E73AD9-2540-4D3A-E742-E9B9AD8BF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Japanese Boilernet translated GT2017 raw htmls into Japanese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BERT tokenizer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Same idea applied by translating GT2017 into Korean</a:t>
            </a:r>
          </a:p>
        </p:txBody>
      </p:sp>
    </p:spTree>
    <p:extLst>
      <p:ext uri="{BB962C8B-B14F-4D97-AF65-F5344CB8AC3E}">
        <p14:creationId xmlns="" xmlns:p14="http://schemas.microsoft.com/office/powerpoint/2010/main" val="90541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1E73AD9-2540-4D3A-E742-E9B9AD8BF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x-none" dirty="0"/>
              <a:t> </a:t>
            </a:r>
          </a:p>
        </p:txBody>
      </p:sp>
      <p:pic>
        <p:nvPicPr>
          <p:cNvPr id="3" name="Content Placeholder 4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6183CB55-D8F5-8849-1C2D-0D1E0BE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1898929"/>
            <a:ext cx="6063859" cy="472478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3C512E3-87DE-A3B8-0DBC-D857CF85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974" y="3626713"/>
            <a:ext cx="7772400" cy="220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074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B7646-2136-8022-F919-AB1FF38F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4A5210B-3D8E-5F43-A2F5-37C0D13A0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68F478C-9727-D778-84AA-FBF885B2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="" xmlns:a16="http://schemas.microsoft.com/office/drawing/2014/main" id="{9972CD91-EB5E-9F0A-93CE-5B0DA934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67" y="2868268"/>
            <a:ext cx="3745115" cy="336708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8C862C9-05A4-7492-6D0B-6E73F3ED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93" y="1222470"/>
            <a:ext cx="6518753" cy="41706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CBF063FD-49B0-D2D7-450A-70C065D4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7559"/>
            <a:ext cx="5284872" cy="48538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095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70C465-0E3C-0166-01DE-18191BE3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x-none" dirty="0"/>
              <a:t>ords.json tags.json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4320EC-45CF-AB82-0C26-8DA65E8F4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E307216-2C0C-4ACF-DF16-89D804B15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4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FBCBB8B2-697D-0212-872A-8C71E441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277" y="1906475"/>
            <a:ext cx="5067952" cy="3118243"/>
          </a:xfrm>
        </p:spPr>
      </p:pic>
      <p:pic>
        <p:nvPicPr>
          <p:cNvPr id="7" name="Content Placeholder 4">
            <a:extLst>
              <a:ext uri="{FF2B5EF4-FFF2-40B4-BE49-F238E27FC236}">
                <a16:creationId xmlns="" xmlns:a16="http://schemas.microsoft.com/office/drawing/2014/main" id="{0DC76538-C459-7400-42CA-164364EB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3" y="5170912"/>
            <a:ext cx="10515600" cy="10392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197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70C465-0E3C-0166-01DE-18191BE3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Tag Recurrence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4320EC-45CF-AB82-0C26-8DA65E8F4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E307216-2C0C-4ACF-DF16-89D804B15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4" descr="A screen shot of a computer program&#10;&#10;Description automatically generated">
            <a:extLst>
              <a:ext uri="{FF2B5EF4-FFF2-40B4-BE49-F238E27FC236}">
                <a16:creationId xmlns="" xmlns:a16="http://schemas.microsoft.com/office/drawing/2014/main" id="{43240E0C-8C17-5049-BFD0-8F4FA1EDC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340" y="1855788"/>
            <a:ext cx="6016437" cy="4351338"/>
          </a:xfrm>
        </p:spPr>
      </p:pic>
      <p:pic>
        <p:nvPicPr>
          <p:cNvPr id="7" name="Content Placeholder 4" descr="A screenshot of a phone&#10;&#10;Description automatically generated">
            <a:extLst>
              <a:ext uri="{FF2B5EF4-FFF2-40B4-BE49-F238E27FC236}">
                <a16:creationId xmlns="" xmlns:a16="http://schemas.microsoft.com/office/drawing/2014/main" id="{2EEACA21-2F4D-7F65-19B6-A653641B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52" y="3429000"/>
            <a:ext cx="5875547" cy="1217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1624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77587-5C57-5B41-6F80-AABB16B9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Content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D422A10-2616-6D66-A50B-445D245CF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/>
              <a:t>Korean Main Content Extraction Application using </a:t>
            </a:r>
            <a:r>
              <a:rPr lang="en-US" sz="1200" dirty="0" err="1"/>
              <a:t>Boilernet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3B50BF-86F7-0949-5825-3668B8BB3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417D9102-568A-E427-5EA7-3E8D012E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21" y="2399852"/>
            <a:ext cx="5256961" cy="326321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1C244775-3E6D-2584-17DD-983D76ED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03" y="2224468"/>
            <a:ext cx="5874896" cy="3613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56114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Universal presentation_Win32_SL_v2" id="{1E9E7818-336A-4DB3-9653-43A16EB0A1EB}" vid="{3A0B5E3F-0982-48C9-85EE-FA4C01508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73794D-D7EA-4048-9998-F5D6224939BE}">
  <ds:schemaRefs>
    <ds:schemaRef ds:uri="71af3243-3dd4-4a8d-8c0d-dd76da1f02a5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sharepoint/v3"/>
    <ds:schemaRef ds:uri="http://purl.org/dc/dcmitype/"/>
    <ds:schemaRef ds:uri="230e9df3-be65-4c73-a93b-d1236ebd677e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FAC3131-8810-4A91-9F94-92262D4BB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8A0498-6641-479D-8115-8BC7C8E6B1B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617</Words>
  <Application>Microsoft Office PowerPoint</Application>
  <PresentationFormat>사용자 지정</PresentationFormat>
  <Paragraphs>172</Paragraphs>
  <Slides>31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Custom</vt:lpstr>
      <vt:lpstr>Korean Main Content Extraction Application using Boilernet </vt:lpstr>
      <vt:lpstr>Contents</vt:lpstr>
      <vt:lpstr>Model</vt:lpstr>
      <vt:lpstr>Dataset</vt:lpstr>
      <vt:lpstr>Dataset</vt:lpstr>
      <vt:lpstr>Dataset</vt:lpstr>
      <vt:lpstr>words.json tags.json</vt:lpstr>
      <vt:lpstr>Tag Recurrence</vt:lpstr>
      <vt:lpstr>Content Extraction</vt:lpstr>
      <vt:lpstr>Difficulties</vt:lpstr>
      <vt:lpstr>Transfer Learning</vt:lpstr>
      <vt:lpstr>Contribution</vt:lpstr>
      <vt:lpstr>How we get there</vt:lpstr>
      <vt:lpstr>Hypothesis</vt:lpstr>
      <vt:lpstr>Why Application?</vt:lpstr>
      <vt:lpstr>Application Structure</vt:lpstr>
      <vt:lpstr>Application Modulation</vt:lpstr>
      <vt:lpstr>Architecture VS Modulation</vt:lpstr>
      <vt:lpstr>Frontend</vt:lpstr>
      <vt:lpstr>Application Plan</vt:lpstr>
      <vt:lpstr>Application plan</vt:lpstr>
      <vt:lpstr>What we did(app)</vt:lpstr>
      <vt:lpstr>What we have done</vt:lpstr>
      <vt:lpstr>What we have done</vt:lpstr>
      <vt:lpstr>What we have done</vt:lpstr>
      <vt:lpstr>What we have done</vt:lpstr>
      <vt:lpstr>What we have done</vt:lpstr>
      <vt:lpstr>Difficulties in Making App</vt:lpstr>
      <vt:lpstr>Testing</vt:lpstr>
      <vt:lpstr>Summary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2023-09-06T14:50:52Z</dcterms:created>
  <dcterms:modified xsi:type="dcterms:W3CDTF">2023-11-02T10:48:57Z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